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6" r:id="rId7"/>
    <p:sldId id="263" r:id="rId8"/>
    <p:sldId id="261" r:id="rId9"/>
    <p:sldId id="270" r:id="rId10"/>
    <p:sldId id="265" r:id="rId11"/>
    <p:sldId id="271" r:id="rId12"/>
    <p:sldId id="272" r:id="rId13"/>
    <p:sldId id="260" r:id="rId14"/>
    <p:sldId id="262" r:id="rId15"/>
    <p:sldId id="274" r:id="rId16"/>
    <p:sldId id="273" r:id="rId17"/>
    <p:sldId id="264" r:id="rId18"/>
    <p:sldId id="269" r:id="rId19"/>
    <p:sldId id="268" r:id="rId20"/>
    <p:sldId id="277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9B686-33FC-4892-9567-480783AF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0FD5E7-CCC5-4F92-89C8-9608B7711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B3DD50-CFCD-4712-A46E-BF980EF4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896FFC-F70F-430E-8193-1D840897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82CB58-D23D-4C92-A54E-E56685EF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60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47DAD-547C-4131-BF1B-0B777518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498BB3-06AB-48D6-98F2-2C76F06BB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7BEE45-58A6-4617-9744-B10A7464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0AC522-BF32-4FE9-A2C3-68539585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C08D09-625D-4A1C-9C99-43879F08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1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A9AD54F-86A0-4FB8-AB4C-06A2AE96B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FF12E7-CE04-4114-BEDE-E373B29B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741CE9-31BE-4FA8-9CFE-5BD82CA8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DC992C-A2D1-487B-AB83-3CEE1715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F35E67-8AB6-4A58-A725-C90D480C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D0FDFD-F96D-4BA8-A26D-098A5909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76E634-5494-4C59-8FB8-B93F97E1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DB09D0-FC53-4AA4-B39B-AE49BA55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C334F9-547D-4B02-819B-0E7350DC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15B70-3DD8-47B9-BC06-84449C36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2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FE963-CBCF-4B3B-9CD6-15796497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795B58-FC07-41A9-93B6-2CCBA8E8E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E7BC0A-1304-41EF-A393-B2E8728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512F0B-3840-4B6F-8779-B078118A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8FF192-DF96-4A7D-90CA-0E5872BE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95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1A78E-32DB-4B3D-A46E-DB34F76B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9597B-4C17-4D22-AEF4-C452B474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2552C4-03A6-4668-8E74-1B4D7A2B9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3468C2-6554-467F-B7ED-15916EF9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F45945-9E0A-4D2F-A029-ED0FBF2D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097858-3A8F-456F-B05C-74113374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86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A7A910-8CE3-4F0A-8C74-D4D30547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6DA576-75C5-4295-8E7B-4E2CC6B7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834139-C7BB-489D-B15D-7D0C89450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115CF5-7116-49C1-ACD9-DA011D774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DDCA20-9DDB-4ADC-B028-1E3CE408C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0C41C50-F83F-443E-AE46-9F070437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25F5A47-68EE-4232-A5F3-837A5FA0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BD28E6-D77D-4B69-8EB8-B21609A6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0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E3CB36-90CC-45D2-9152-2C2F95E1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2BD58C-280C-4D0C-AEB4-DE33F962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0894DC-BF3D-4169-B97C-570235B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EA84CF-553D-4224-8A9B-6A90B85B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45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0CF2A5F-6F76-4E09-8F46-BD1F859A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6495E2-C018-4581-81A7-760D990D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D7E6E4-6B42-4849-AB68-A32701F5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76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788AD-7E54-41BE-9910-A91FADAF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A2CEC1-27E1-475E-875F-581C55AB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2A8ABC-FA86-45E9-AFC2-F290F6C53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6F4763-E074-46AD-90C4-2B13AB4C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0DE433-6DEA-4773-8391-0E6FF765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489965-602C-4FC2-8121-D6C1C41E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0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2F7324-2DC9-4373-84E2-FEEF28F0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DD8A803-A3B2-49D3-950A-83547D384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77740BC-E780-448F-8731-ECE7BE30F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A6F524-C2F8-4060-912C-CC1538C7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1ACC7E-0A48-4600-B8DD-347ADC39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6A58B4-DA2D-4A59-A44D-2D1C70BF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42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0276D30-2D55-4AF4-AE42-9F0FE25C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A1F336-225C-44B9-B361-AACA13E76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FE266C-092A-45E7-9061-8FFB8EBF9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4C59-F444-41A0-9B1C-F5B30C5610B3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93F1E3-7B16-469B-B450-F983FDACB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0D4B2-D9E4-4ED0-9DB3-EC1FB4943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D6EE-8471-4403-904D-B37A11DA77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5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834E7-BFC2-4165-A328-61DCAE862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Matrix Factorization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42CB8D-4593-4848-8A7A-370C87374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Presenter :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盧德晏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/>
              <a:t>Advisor :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丁建均   教授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4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885" y="1063869"/>
                <a:ext cx="11737729" cy="547760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NMD :</a:t>
                </a:r>
                <a:r>
                  <a:rPr lang="en-US" altLang="zh-TW" sz="24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𝑾𝑯</m:t>
                    </m:r>
                  </m:oMath>
                </a14:m>
                <a:r>
                  <a:rPr lang="en-US" altLang="zh-TW" sz="2400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Euclidean norm:</a:t>
                </a:r>
                <a:endParaRPr lang="en-US" altLang="zh-TW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𝐸𝑈𝐶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𝑾𝑯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𝑾𝑯</m:t>
                            </m:r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𝑾𝑯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altLang="zh-TW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𝐸𝑈𝐶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𝐸𝑈𝐶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r>
                  <a:rPr lang="en-US" altLang="zh-TW" sz="2400" dirty="0" err="1"/>
                  <a:t>Kullback-leibler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divergence</a:t>
                </a:r>
                <a:r>
                  <a:rPr lang="en-US" altLang="zh-TW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𝑾𝑯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𝑾𝑯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𝑾𝑯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r>
                  <a:rPr lang="en-US" altLang="zh-TW" sz="2400" dirty="0" err="1" smtClean="0"/>
                  <a:t>Itakura</a:t>
                </a:r>
                <a:r>
                  <a:rPr lang="en-US" altLang="zh-TW" sz="2400" dirty="0" smtClean="0"/>
                  <a:t>-Saito divergence: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𝑾𝑯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𝑾𝑯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𝑾𝑯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     ------   scale-invariant</a:t>
                </a:r>
              </a:p>
              <a:p>
                <a:pPr lvl="1"/>
                <a:r>
                  <a:rPr lang="en-US" altLang="zh-TW" sz="2000" dirty="0"/>
                  <a:t>it provides higher accuracy in the representation of data </a:t>
                </a:r>
                <a:endParaRPr lang="en-US" altLang="zh-TW" sz="2000" dirty="0" smtClean="0"/>
              </a:p>
              <a:p>
                <a:pPr marL="457200" lvl="1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with </a:t>
                </a:r>
                <a:r>
                  <a:rPr lang="en-US" altLang="zh-TW" sz="2000" dirty="0"/>
                  <a:t>large dynamic range, such as audio spectra.</a:t>
                </a:r>
                <a:endParaRPr lang="en-US" altLang="zh-TW" sz="2000" dirty="0" smtClean="0"/>
              </a:p>
              <a:p>
                <a:endParaRPr lang="en-US" altLang="zh-TW" sz="2400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885" y="1063869"/>
                <a:ext cx="11737729" cy="5477608"/>
              </a:xfrm>
              <a:blipFill>
                <a:blip r:embed="rId2"/>
                <a:stretch>
                  <a:fillRect l="-727" t="-1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821650"/>
          </a:xfrm>
        </p:spPr>
        <p:txBody>
          <a:bodyPr/>
          <a:lstStyle/>
          <a:p>
            <a:pPr algn="ctr"/>
            <a:r>
              <a:rPr lang="en-US" altLang="zh-TW" dirty="0" smtClean="0"/>
              <a:t>Non-negative matrix decomposition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70" y="1890345"/>
            <a:ext cx="4972202" cy="41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5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344"/>
          </a:xfrm>
        </p:spPr>
        <p:txBody>
          <a:bodyPr/>
          <a:lstStyle/>
          <a:p>
            <a:pPr algn="ctr"/>
            <a:r>
              <a:rPr lang="en-US" altLang="zh-TW" dirty="0"/>
              <a:t>Non-negative matrix decomposition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907" y="1283676"/>
            <a:ext cx="11676185" cy="473905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Question : Which divergence to choose ?</a:t>
            </a:r>
          </a:p>
          <a:p>
            <a:endParaRPr lang="en-US" altLang="zh-TW" dirty="0" smtClean="0"/>
          </a:p>
          <a:p>
            <a:pPr lvl="1"/>
            <a:r>
              <a:rPr lang="en-US" altLang="zh-TW" dirty="0"/>
              <a:t>by intuition or from some prior knowledge of the application goal (e.g., NMF is used for predicting the unseen data while minimizing the mean squared error </a:t>
            </a:r>
            <a:r>
              <a:rPr lang="en-US" altLang="zh-TW" dirty="0" smtClean="0"/>
              <a:t>= </a:t>
            </a:r>
            <a:r>
              <a:rPr lang="en-US" altLang="zh-TW" dirty="0"/>
              <a:t>EUC distance) or invariances (e.g., scale invariance for music analysis with IS divergence) 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from some probabilistic </a:t>
            </a:r>
            <a:r>
              <a:rPr lang="en-US" altLang="zh-TW" dirty="0" smtClean="0"/>
              <a:t>considerations.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optimize the divergence (e.g. from some parametric family) on </a:t>
            </a:r>
            <a:r>
              <a:rPr lang="en-US" altLang="zh-TW" dirty="0" smtClean="0"/>
              <a:t>some development </a:t>
            </a:r>
            <a:r>
              <a:rPr lang="en-US" altLang="zh-TW" dirty="0"/>
              <a:t>data within a particular application.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25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5460"/>
          </a:xfrm>
        </p:spPr>
        <p:txBody>
          <a:bodyPr/>
          <a:lstStyle/>
          <a:p>
            <a:pPr algn="ctr"/>
            <a:r>
              <a:rPr lang="en-US" altLang="zh-TW" dirty="0"/>
              <a:t>Non-negative matrix decomposition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107" y="795460"/>
            <a:ext cx="11641015" cy="5930655"/>
          </a:xfrm>
        </p:spPr>
        <p:txBody>
          <a:bodyPr/>
          <a:lstStyle/>
          <a:p>
            <a:r>
              <a:rPr lang="en-US" altLang="zh-TW" dirty="0" smtClean="0"/>
              <a:t>Statistical viewpoint :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For </a:t>
            </a:r>
            <a:r>
              <a:rPr lang="en-US" altLang="zh-TW" dirty="0"/>
              <a:t>many divergences a probabilistic formulation is possible: the </a:t>
            </a:r>
            <a:r>
              <a:rPr lang="en-US" altLang="zh-TW" dirty="0" smtClean="0"/>
              <a:t>divergence 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minimization </a:t>
            </a:r>
            <a:r>
              <a:rPr lang="en-US" altLang="zh-TW" dirty="0"/>
              <a:t>becomes </a:t>
            </a:r>
            <a:r>
              <a:rPr lang="en-US" altLang="zh-TW" dirty="0" smtClean="0"/>
              <a:t>to </a:t>
            </a:r>
            <a:r>
              <a:rPr lang="en-US" altLang="zh-TW" dirty="0"/>
              <a:t>a maximum </a:t>
            </a:r>
            <a:r>
              <a:rPr lang="en-US" altLang="zh-TW" dirty="0" smtClean="0"/>
              <a:t>likelihood (ML) criterion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27444" y="2400300"/>
                <a:ext cx="5609100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acc>
                          <m:accPr>
                            <m:chr m:val="̂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𝑾𝑯</m:t>
                    </m:r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444" y="2400300"/>
                <a:ext cx="5609100" cy="645048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04196"/>
                  </p:ext>
                </p:extLst>
              </p:nvPr>
            </p:nvGraphicFramePr>
            <p:xfrm>
              <a:off x="114299" y="3157985"/>
              <a:ext cx="11860823" cy="345549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27638">
                      <a:extLst>
                        <a:ext uri="{9D8B030D-6E8A-4147-A177-3AD203B41FA5}">
                          <a16:colId xmlns:a16="http://schemas.microsoft.com/office/drawing/2014/main" val="1632469127"/>
                        </a:ext>
                      </a:extLst>
                    </a:gridCol>
                    <a:gridCol w="4018085">
                      <a:extLst>
                        <a:ext uri="{9D8B030D-6E8A-4147-A177-3AD203B41FA5}">
                          <a16:colId xmlns:a16="http://schemas.microsoft.com/office/drawing/2014/main" val="1094712680"/>
                        </a:ext>
                      </a:extLst>
                    </a:gridCol>
                    <a:gridCol w="2611315">
                      <a:extLst>
                        <a:ext uri="{9D8B030D-6E8A-4147-A177-3AD203B41FA5}">
                          <a16:colId xmlns:a16="http://schemas.microsoft.com/office/drawing/2014/main" val="1029771810"/>
                        </a:ext>
                      </a:extLst>
                    </a:gridCol>
                    <a:gridCol w="3903785">
                      <a:extLst>
                        <a:ext uri="{9D8B030D-6E8A-4147-A177-3AD203B41FA5}">
                          <a16:colId xmlns:a16="http://schemas.microsoft.com/office/drawing/2014/main" val="2317408071"/>
                        </a:ext>
                      </a:extLst>
                    </a:gridCol>
                  </a:tblGrid>
                  <a:tr h="72569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Divergence</a:t>
                          </a:r>
                          <a:r>
                            <a:rPr lang="en-US" altLang="zh-TW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b="1" i="1" smtClean="0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Probability distribution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PDF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241439"/>
                      </a:ext>
                    </a:extLst>
                  </a:tr>
                  <a:tr h="725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Euclidean</a:t>
                          </a:r>
                        </a:p>
                        <a:p>
                          <a:pPr algn="ctr"/>
                          <a:r>
                            <a:rPr lang="en-US" altLang="zh-TW" dirty="0" smtClean="0"/>
                            <a:t>norm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𝑽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̂"/>
                                                        <m:ctrlPr>
                                                          <a:rPr lang="en-US" altLang="zh-TW" sz="16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sz="1600" b="1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𝑽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altLang="zh-TW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TW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𝑎𝑢𝑠𝑠𝑖𝑎𝑛</m:t>
                                </m:r>
                                <m:d>
                                  <m:d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TW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180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zh-TW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TW" alt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sz="18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sz="1800" b="1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𝑽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𝑖𝑗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sz="180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acc>
                                                          <m:accPr>
                                                            <m:chr m:val="̂"/>
                                                            <m:ctrlPr>
                                                              <a:rPr lang="en-US" altLang="zh-TW" sz="180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altLang="zh-TW" sz="1800" b="1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𝑽</m:t>
                                                            </m:r>
                                                          </m:e>
                                                        </m:acc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𝑖𝑗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TW" alt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1038422"/>
                      </a:ext>
                    </a:extLst>
                  </a:tr>
                  <a:tr h="725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Kullback-</a:t>
                          </a:r>
                          <a:r>
                            <a:rPr lang="en-US" altLang="zh-TW" sz="1800" dirty="0" err="1" smtClean="0"/>
                            <a:t>leibler</a:t>
                          </a:r>
                          <a:endParaRPr lang="en-US" altLang="zh-TW" sz="1800" dirty="0" smtClean="0"/>
                        </a:p>
                        <a:p>
                          <a:pPr algn="ctr"/>
                          <a:r>
                            <a:rPr lang="en-US" altLang="zh-TW" sz="1800" dirty="0" smtClean="0"/>
                            <a:t>divergence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600" b="1" i="1">
                                                <a:latin typeface="Cambria Math" panose="02040503050406030204" pitchFamily="18" charset="0"/>
                                              </a:rPr>
                                              <m:t>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16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zh-TW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sz="1600" b="1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𝑽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𝑖𝑗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TW" sz="16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TW" sz="1600" b="1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𝑾𝑯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sz="16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𝑖𝑗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nary>
                                  </m:e>
                                </m:nary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1600" b="1" i="1">
                                                <a:latin typeface="Cambria Math" panose="02040503050406030204" pitchFamily="18" charset="0"/>
                                              </a:rPr>
                                              <m:t>𝑾𝑯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TW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zh-TW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𝑃𝑜𝑖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𝑠𝑠𝑜𝑛</m:t>
                                </m:r>
                                <m:d>
                                  <m:d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Γ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18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b="1" i="1">
                                                <a:latin typeface="Cambria Math" panose="02040503050406030204" pitchFamily="18" charset="0"/>
                                              </a:rPr>
                                              <m:t>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18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0248067"/>
                      </a:ext>
                    </a:extLst>
                  </a:tr>
                  <a:tr h="725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 err="1" smtClean="0"/>
                            <a:t>Itakura</a:t>
                          </a:r>
                          <a:r>
                            <a:rPr lang="en-US" altLang="zh-TW" sz="1800" dirty="0" smtClean="0"/>
                            <a:t>-Saito</a:t>
                          </a:r>
                        </a:p>
                        <a:p>
                          <a:pPr algn="ctr"/>
                          <a:r>
                            <a:rPr lang="en-US" altLang="zh-TW" sz="1800" dirty="0" smtClean="0"/>
                            <a:t>divergence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sz="18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𝑾𝑯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nary>
                                  </m:e>
                                </m:nary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sz="18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𝑾𝑯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altLang="zh-TW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TW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zh-TW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𝐸𝑥𝑝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𝑜𝑛𝑒𝑛𝑡𝑖𝑎𝑙</m:t>
                                </m:r>
                                <m:d>
                                  <m:d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18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18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TW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altLang="zh-TW" sz="18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sz="18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𝑽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TW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7145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04196"/>
                  </p:ext>
                </p:extLst>
              </p:nvPr>
            </p:nvGraphicFramePr>
            <p:xfrm>
              <a:off x="114299" y="3157985"/>
              <a:ext cx="11860823" cy="345549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27638">
                      <a:extLst>
                        <a:ext uri="{9D8B030D-6E8A-4147-A177-3AD203B41FA5}">
                          <a16:colId xmlns:a16="http://schemas.microsoft.com/office/drawing/2014/main" val="1632469127"/>
                        </a:ext>
                      </a:extLst>
                    </a:gridCol>
                    <a:gridCol w="4018085">
                      <a:extLst>
                        <a:ext uri="{9D8B030D-6E8A-4147-A177-3AD203B41FA5}">
                          <a16:colId xmlns:a16="http://schemas.microsoft.com/office/drawing/2014/main" val="1094712680"/>
                        </a:ext>
                      </a:extLst>
                    </a:gridCol>
                    <a:gridCol w="2611315">
                      <a:extLst>
                        <a:ext uri="{9D8B030D-6E8A-4147-A177-3AD203B41FA5}">
                          <a16:colId xmlns:a16="http://schemas.microsoft.com/office/drawing/2014/main" val="1029771810"/>
                        </a:ext>
                      </a:extLst>
                    </a:gridCol>
                    <a:gridCol w="3903785">
                      <a:extLst>
                        <a:ext uri="{9D8B030D-6E8A-4147-A177-3AD203B41FA5}">
                          <a16:colId xmlns:a16="http://schemas.microsoft.com/office/drawing/2014/main" val="2317408071"/>
                        </a:ext>
                      </a:extLst>
                    </a:gridCol>
                  </a:tblGrid>
                  <a:tr h="725691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3182" t="-4202" r="-162576" b="-389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Probability distribution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900" t="-4202" r="-624" b="-3899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9241439"/>
                      </a:ext>
                    </a:extLst>
                  </a:tr>
                  <a:tr h="901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Euclidean</a:t>
                          </a:r>
                        </a:p>
                        <a:p>
                          <a:pPr algn="ctr"/>
                          <a:r>
                            <a:rPr lang="en-US" altLang="zh-TW" dirty="0" smtClean="0"/>
                            <a:t>norm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3182" t="-83784" r="-162576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5374" t="-83784" r="-150701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900" t="-83784" r="-624" b="-21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103842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Kullback-</a:t>
                          </a:r>
                          <a:r>
                            <a:rPr lang="en-US" altLang="zh-TW" sz="1800" dirty="0" err="1" smtClean="0"/>
                            <a:t>leibler</a:t>
                          </a:r>
                          <a:endParaRPr lang="en-US" altLang="zh-TW" sz="1800" dirty="0" smtClean="0"/>
                        </a:p>
                        <a:p>
                          <a:pPr algn="ctr"/>
                          <a:r>
                            <a:rPr lang="en-US" altLang="zh-TW" sz="1800" dirty="0" smtClean="0"/>
                            <a:t>divergence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3182" t="-181333" r="-162576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5374" t="-181333" r="-150701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900" t="-181333" r="-624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24806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 err="1" smtClean="0"/>
                            <a:t>Itakura</a:t>
                          </a:r>
                          <a:r>
                            <a:rPr lang="en-US" altLang="zh-TW" sz="1800" dirty="0" smtClean="0"/>
                            <a:t>-Saito</a:t>
                          </a:r>
                        </a:p>
                        <a:p>
                          <a:pPr algn="ctr"/>
                          <a:r>
                            <a:rPr lang="en-US" altLang="zh-TW" sz="1800" dirty="0" smtClean="0"/>
                            <a:t>divergence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3182" t="-281333" r="-16257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5374" t="-281333" r="-15070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3900" t="-281333" r="-624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71452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706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69083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PCA vs NMD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3703" y="677007"/>
                <a:ext cx="12124591" cy="5776547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 smtClean="0"/>
                  <a:t>Principle component analysis (PCA): For the view of maximum variance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200" dirty="0" smtClean="0"/>
                  <a:t> data points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 smtClean="0"/>
                  <a:t>,…,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TW" altLang="en-US" sz="2200" dirty="0" smtClean="0"/>
                  <a:t>  </a:t>
                </a:r>
                <a:r>
                  <a:rPr lang="en-US" altLang="zh-TW" sz="2200" dirty="0" smtClean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=1,2,…,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How to find a projection vector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TW" sz="2200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200" dirty="0" smtClean="0"/>
                  <a:t> such that the variance of data </a:t>
                </a:r>
                <a14:m>
                  <m:oMath xmlns:m="http://schemas.openxmlformats.org/officeDocument/2006/math">
                    <m:r>
                      <a:rPr lang="el-GR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TW" sz="2200" dirty="0" smtClean="0"/>
                  <a:t> is </a:t>
                </a:r>
              </a:p>
              <a:p>
                <a:pPr marL="0" indent="0">
                  <a:buNone/>
                </a:pP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maximized ?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TW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TW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TW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altLang="zh-TW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e>
                    </m:d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zh-TW" alt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Optimized problem: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func>
                    </m:oMath>
                  </m:oMathPara>
                </a14:m>
                <a:endParaRPr lang="en-US" altLang="zh-TW" sz="2200" dirty="0" smtClean="0"/>
              </a:p>
              <a:p>
                <a:pPr marL="0" indent="0" algn="ctr">
                  <a:buNone/>
                </a:pPr>
                <a:r>
                  <a:rPr lang="en-US" altLang="zh-TW" sz="2200" dirty="0"/>
                  <a:t>s</a:t>
                </a:r>
                <a:r>
                  <a:rPr lang="en-US" altLang="zh-TW" sz="2200" dirty="0" smtClean="0"/>
                  <a:t>ubjected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200" dirty="0" smtClean="0"/>
              </a:p>
              <a:p>
                <a:pPr marL="0" indent="0" algn="ctr">
                  <a:buNone/>
                </a:pPr>
                <a:endParaRPr lang="en-US" altLang="zh-TW" sz="2200" dirty="0" smtClean="0"/>
              </a:p>
              <a:p>
                <a:pPr marL="0" indent="0">
                  <a:buNone/>
                </a:pP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By Lagrange multiplier :</a:t>
                </a:r>
                <a:r>
                  <a:rPr lang="zh-TW" altLang="en-US" sz="2200" dirty="0" smtClean="0"/>
                  <a:t> </a:t>
                </a:r>
                <a:endParaRPr lang="en-US" altLang="zh-TW" sz="2200" dirty="0" smtClean="0"/>
              </a:p>
              <a:p>
                <a:pPr marL="0" indent="0">
                  <a:buNone/>
                </a:pPr>
                <a:r>
                  <a:rPr lang="zh-TW" altLang="en-US" sz="2200" dirty="0"/>
                  <a:t> </a:t>
                </a:r>
                <a:r>
                  <a:rPr lang="zh-TW" alt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zh-TW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200" dirty="0" smtClean="0"/>
                  <a:t>   </a:t>
                </a:r>
                <a:r>
                  <a:rPr lang="en-US" altLang="zh-TW" sz="2200" dirty="0" smtClean="0"/>
                  <a:t>and   let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altLang="zh-TW" sz="22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200" dirty="0" smtClean="0"/>
                  <a:t>   </a:t>
                </a:r>
                <a:endParaRPr lang="en-US" altLang="zh-TW" sz="2200" dirty="0" smtClean="0"/>
              </a:p>
              <a:p>
                <a:pPr marL="0" indent="0">
                  <a:buNone/>
                </a:pP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r>
                      <a:rPr lang="zh-TW" altLang="en-US" sz="22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2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sz="2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2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altLang="zh-TW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200" dirty="0"/>
                  <a:t> </a:t>
                </a:r>
                <a:endParaRPr lang="en-US" altLang="zh-TW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is eigenvalue of the auto-correlation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in corresponding to its eigenvector </a:t>
                </a:r>
                <a14:m>
                  <m:oMath xmlns:m="http://schemas.openxmlformats.org/officeDocument/2006/math">
                    <m:r>
                      <a:rPr lang="en-US" altLang="zh-TW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03" y="677007"/>
                <a:ext cx="12124591" cy="5776547"/>
              </a:xfrm>
              <a:blipFill>
                <a:blip r:embed="rId2"/>
                <a:stretch>
                  <a:fillRect l="-604" t="-1371" b="-4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/>
          <p:cNvGrpSpPr/>
          <p:nvPr/>
        </p:nvGrpSpPr>
        <p:grpSpPr>
          <a:xfrm>
            <a:off x="9004443" y="2912664"/>
            <a:ext cx="3023811" cy="2923426"/>
            <a:chOff x="8780707" y="3146315"/>
            <a:chExt cx="3023811" cy="2923426"/>
          </a:xfrm>
        </p:grpSpPr>
        <p:grpSp>
          <p:nvGrpSpPr>
            <p:cNvPr id="25" name="群組 24"/>
            <p:cNvGrpSpPr/>
            <p:nvPr/>
          </p:nvGrpSpPr>
          <p:grpSpPr>
            <a:xfrm>
              <a:off x="9070669" y="3213957"/>
              <a:ext cx="2733849" cy="2739370"/>
              <a:chOff x="9284677" y="2824851"/>
              <a:chExt cx="2733849" cy="2739370"/>
            </a:xfrm>
          </p:grpSpPr>
          <p:cxnSp>
            <p:nvCxnSpPr>
              <p:cNvPr id="5" name="直線單箭頭接點 4"/>
              <p:cNvCxnSpPr/>
              <p:nvPr/>
            </p:nvCxnSpPr>
            <p:spPr>
              <a:xfrm flipV="1">
                <a:off x="9539221" y="3180238"/>
                <a:ext cx="1814578" cy="2383983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單箭頭接點 6"/>
              <p:cNvCxnSpPr/>
              <p:nvPr/>
            </p:nvCxnSpPr>
            <p:spPr>
              <a:xfrm>
                <a:off x="9284677" y="4800600"/>
                <a:ext cx="2444261" cy="263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橢圓 7"/>
              <p:cNvSpPr/>
              <p:nvPr/>
            </p:nvSpPr>
            <p:spPr>
              <a:xfrm>
                <a:off x="11134033" y="3844390"/>
                <a:ext cx="218966" cy="2189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10087584" y="4027507"/>
                <a:ext cx="218966" cy="2189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0493127" y="3473380"/>
                <a:ext cx="218966" cy="2189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接點 13"/>
              <p:cNvCxnSpPr>
                <a:stCxn id="12" idx="1"/>
              </p:cNvCxnSpPr>
              <p:nvPr/>
            </p:nvCxnSpPr>
            <p:spPr>
              <a:xfrm>
                <a:off x="10525194" y="3505447"/>
                <a:ext cx="321146" cy="307796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9356478" y="3544249"/>
                <a:ext cx="1361121" cy="1115642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10001685" y="2824851"/>
                <a:ext cx="1273228" cy="1142290"/>
              </a:xfrm>
              <a:prstGeom prst="line">
                <a:avLst/>
              </a:prstGeom>
              <a:ln w="2222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>
                <a:stCxn id="9" idx="0"/>
              </p:cNvCxnSpPr>
              <p:nvPr/>
            </p:nvCxnSpPr>
            <p:spPr>
              <a:xfrm>
                <a:off x="10197067" y="4027507"/>
                <a:ext cx="0" cy="773093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10602610" y="3599136"/>
                <a:ext cx="0" cy="1201464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11274913" y="3967141"/>
                <a:ext cx="0" cy="859836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字方塊 22"/>
                  <p:cNvSpPr txBox="1"/>
                  <p:nvPr/>
                </p:nvSpPr>
                <p:spPr>
                  <a:xfrm>
                    <a:off x="11238237" y="2890554"/>
                    <a:ext cx="488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3" name="文字方塊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8237" y="2890554"/>
                    <a:ext cx="48808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/>
                  <p:cNvSpPr txBox="1"/>
                  <p:nvPr/>
                </p:nvSpPr>
                <p:spPr>
                  <a:xfrm>
                    <a:off x="11643103" y="4615934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zh-TW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文字方塊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43103" y="4615934"/>
                    <a:ext cx="37542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9582226" y="4037159"/>
                  <a:ext cx="5035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2226" y="4037159"/>
                  <a:ext cx="50353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9877952" y="3578379"/>
                  <a:ext cx="5094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7952" y="3578379"/>
                  <a:ext cx="50949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11107308" y="4208552"/>
                  <a:ext cx="5094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7308" y="4208552"/>
                  <a:ext cx="50949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線接點 30"/>
            <p:cNvCxnSpPr/>
            <p:nvPr/>
          </p:nvCxnSpPr>
          <p:spPr>
            <a:xfrm>
              <a:off x="9980734" y="5476672"/>
              <a:ext cx="1080171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9980734" y="5202894"/>
              <a:ext cx="0" cy="497515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11060905" y="5227914"/>
              <a:ext cx="0" cy="497515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9809956" y="5700409"/>
              <a:ext cx="1535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Large variance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 flipV="1">
              <a:off x="9395356" y="3363298"/>
              <a:ext cx="572675" cy="776251"/>
            </a:xfrm>
            <a:prstGeom prst="line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8780707" y="3146315"/>
              <a:ext cx="9747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B0F0"/>
                  </a:solidFill>
                </a:rPr>
                <a:t>Small </a:t>
              </a:r>
            </a:p>
            <a:p>
              <a:pPr algn="ctr"/>
              <a:r>
                <a:rPr lang="en-US" altLang="zh-TW" dirty="0" smtClean="0">
                  <a:solidFill>
                    <a:srgbClr val="00B0F0"/>
                  </a:solidFill>
                </a:rPr>
                <a:t>variance</a:t>
              </a:r>
              <a:endParaRPr lang="zh-TW" alt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4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21935"/>
            <a:ext cx="10515600" cy="61736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PCA vs NMD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65369" y="894944"/>
                <a:ext cx="11809379" cy="5826869"/>
              </a:xfrm>
            </p:spPr>
            <p:txBody>
              <a:bodyPr/>
              <a:lstStyle/>
              <a:p>
                <a:r>
                  <a:rPr lang="en-US" altLang="zh-TW" dirty="0" smtClean="0"/>
                  <a:t>Principle component analysis (PCA): For the view of minimum square error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 smtClean="0"/>
                  <a:t> original </a:t>
                </a:r>
                <a:r>
                  <a:rPr lang="en-US" altLang="zh-TW" dirty="0"/>
                  <a:t>data points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TW" altLang="en-US" dirty="0"/>
                  <a:t>  </a:t>
                </a:r>
                <a:r>
                  <a:rPr lang="en-US" altLang="zh-TW" dirty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=1,2,…,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reconstructed data </a:t>
                </a:r>
                <a:r>
                  <a:rPr lang="en-US" altLang="zh-TW" dirty="0"/>
                  <a:t>points 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/>
                  <a:t>,…,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;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=1,2,…,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b="0" dirty="0" smtClean="0"/>
                  <a:t>Reconstruction error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Our goal : Dimension reduction and less distortion of reconstruction.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 smtClean="0"/>
                  <a:t>    ,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an orthonormal basis.</a:t>
                </a:r>
              </a:p>
              <a:p>
                <a:endParaRPr lang="en-US" altLang="zh-TW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lim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TW" sz="2000" dirty="0"/>
              </a:p>
              <a:p>
                <a:pPr marL="0" indent="0" algn="ctr">
                  <a:buNone/>
                </a:pPr>
                <a:r>
                  <a:rPr lang="en-US" altLang="zh-TW" sz="2000" dirty="0"/>
                  <a:t>subjected </a:t>
                </a:r>
                <a:r>
                  <a:rPr lang="en-US" altLang="zh-TW" sz="2000" dirty="0" smtClean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solution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369" y="894944"/>
                <a:ext cx="11809379" cy="5826869"/>
              </a:xfrm>
              <a:blipFill>
                <a:blip r:embed="rId2"/>
                <a:stretch>
                  <a:fillRect l="-929" t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6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862" y="162903"/>
            <a:ext cx="10515600" cy="1085606"/>
          </a:xfrm>
        </p:spPr>
        <p:txBody>
          <a:bodyPr/>
          <a:lstStyle/>
          <a:p>
            <a:pPr algn="ctr"/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1248509"/>
            <a:ext cx="10782300" cy="4928454"/>
          </a:xfrm>
        </p:spPr>
        <p:txBody>
          <a:bodyPr/>
          <a:lstStyle/>
          <a:p>
            <a:r>
              <a:rPr lang="en-US" altLang="zh-TW" dirty="0" smtClean="0"/>
              <a:t>Face recognition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61" y="1828956"/>
            <a:ext cx="8602653" cy="45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408" y="114300"/>
            <a:ext cx="10515600" cy="865798"/>
          </a:xfrm>
        </p:spPr>
        <p:txBody>
          <a:bodyPr/>
          <a:lstStyle/>
          <a:p>
            <a:pPr algn="ctr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865798"/>
            <a:ext cx="11963399" cy="5658094"/>
          </a:xfrm>
        </p:spPr>
        <p:txBody>
          <a:bodyPr/>
          <a:lstStyle/>
          <a:p>
            <a:r>
              <a:rPr lang="en-US" altLang="zh-TW" dirty="0" smtClean="0"/>
              <a:t>Face recognition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1731596"/>
            <a:ext cx="5583116" cy="44328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1596"/>
            <a:ext cx="5535028" cy="43116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91507" y="5995741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PCA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833343" y="605729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NMD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84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8940"/>
            <a:ext cx="10515600" cy="1073463"/>
          </a:xfrm>
        </p:spPr>
        <p:txBody>
          <a:bodyPr/>
          <a:lstStyle/>
          <a:p>
            <a:pPr algn="ctr"/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4592" y="1274885"/>
            <a:ext cx="10817470" cy="4928455"/>
          </a:xfrm>
        </p:spPr>
        <p:txBody>
          <a:bodyPr/>
          <a:lstStyle/>
          <a:p>
            <a:r>
              <a:rPr lang="en-US" altLang="zh-TW" dirty="0" smtClean="0"/>
              <a:t>Application : </a:t>
            </a:r>
            <a:r>
              <a:rPr lang="en-US" altLang="zh-TW" dirty="0" err="1" smtClean="0"/>
              <a:t>Denoising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4" y="2073528"/>
            <a:ext cx="9285272" cy="42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5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4979"/>
            <a:ext cx="10515600" cy="777875"/>
          </a:xfrm>
        </p:spPr>
        <p:txBody>
          <a:bodyPr/>
          <a:lstStyle/>
          <a:p>
            <a:pPr algn="ctr"/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63869"/>
            <a:ext cx="10515600" cy="5113094"/>
          </a:xfrm>
        </p:spPr>
        <p:txBody>
          <a:bodyPr/>
          <a:lstStyle/>
          <a:p>
            <a:r>
              <a:rPr lang="en-US" altLang="zh-TW" dirty="0"/>
              <a:t>Application : </a:t>
            </a:r>
            <a:r>
              <a:rPr lang="en-US" altLang="zh-TW" dirty="0" smtClean="0"/>
              <a:t>Speech Processing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9" y="1643136"/>
            <a:ext cx="8543440" cy="50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2513"/>
          </a:xfrm>
        </p:spPr>
        <p:txBody>
          <a:bodyPr/>
          <a:lstStyle/>
          <a:p>
            <a:pPr algn="ctr"/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562" y="852854"/>
            <a:ext cx="11658600" cy="5324109"/>
          </a:xfrm>
        </p:spPr>
        <p:txBody>
          <a:bodyPr/>
          <a:lstStyle/>
          <a:p>
            <a:r>
              <a:rPr lang="en-US" altLang="zh-TW" dirty="0" smtClean="0"/>
              <a:t>Application: Temporal segmentation </a:t>
            </a:r>
            <a:r>
              <a:rPr lang="en-US" altLang="zh-TW" dirty="0"/>
              <a:t>can be achieved by </a:t>
            </a:r>
            <a:r>
              <a:rPr lang="en-US" altLang="zh-TW" dirty="0" err="1"/>
              <a:t>thresholding</a:t>
            </a:r>
            <a:r>
              <a:rPr lang="en-US" altLang="zh-TW" dirty="0"/>
              <a:t> the temporal activations relating to components of interest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02" y="2299463"/>
            <a:ext cx="9671829" cy="40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A135F3-2418-4745-80C8-3DA8BF3B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39" y="167846"/>
            <a:ext cx="10515600" cy="915116"/>
          </a:xfrm>
        </p:spPr>
        <p:txBody>
          <a:bodyPr/>
          <a:lstStyle/>
          <a:p>
            <a:pPr algn="ctr"/>
            <a:r>
              <a:rPr lang="en-US" altLang="zh-TW" dirty="0"/>
              <a:t>Pipeline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A9E421-85F2-4A2E-91D9-11C9A842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9" y="998482"/>
            <a:ext cx="12107008" cy="4956862"/>
          </a:xfrm>
        </p:spPr>
        <p:txBody>
          <a:bodyPr/>
          <a:lstStyle/>
          <a:p>
            <a:r>
              <a:rPr lang="en-US" altLang="zh-TW" dirty="0"/>
              <a:t>Method for different matrix decomposition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B7B0DE-1370-42B5-9E71-8642531A972B}"/>
              </a:ext>
            </a:extLst>
          </p:cNvPr>
          <p:cNvSpPr/>
          <p:nvPr/>
        </p:nvSpPr>
        <p:spPr>
          <a:xfrm>
            <a:off x="149469" y="3302637"/>
            <a:ext cx="1812594" cy="989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349E908-BD04-4F9A-8446-90EDAA7CE111}"/>
              </a:ext>
            </a:extLst>
          </p:cNvPr>
          <p:cNvSpPr txBox="1"/>
          <p:nvPr/>
        </p:nvSpPr>
        <p:spPr>
          <a:xfrm>
            <a:off x="213892" y="3382088"/>
            <a:ext cx="1748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</a:p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D5F6A0B0-0E52-40A4-9496-0CA8E674AA14}"/>
              </a:ext>
            </a:extLst>
          </p:cNvPr>
          <p:cNvCxnSpPr>
            <a:stCxn id="5" idx="3"/>
          </p:cNvCxnSpPr>
          <p:nvPr/>
        </p:nvCxnSpPr>
        <p:spPr>
          <a:xfrm flipV="1">
            <a:off x="1962063" y="3797586"/>
            <a:ext cx="84741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7AAF17E-C642-4F63-88F4-09E6305FD3B5}"/>
              </a:ext>
            </a:extLst>
          </p:cNvPr>
          <p:cNvCxnSpPr/>
          <p:nvPr/>
        </p:nvCxnSpPr>
        <p:spPr>
          <a:xfrm>
            <a:off x="2809477" y="2163373"/>
            <a:ext cx="0" cy="3563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9A44BCC-EB73-41FC-9320-76BC160FA923}"/>
              </a:ext>
            </a:extLst>
          </p:cNvPr>
          <p:cNvCxnSpPr/>
          <p:nvPr/>
        </p:nvCxnSpPr>
        <p:spPr>
          <a:xfrm>
            <a:off x="2809477" y="2173401"/>
            <a:ext cx="15351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C78529B-FD65-48DC-9917-87938151744C}"/>
              </a:ext>
            </a:extLst>
          </p:cNvPr>
          <p:cNvCxnSpPr/>
          <p:nvPr/>
        </p:nvCxnSpPr>
        <p:spPr>
          <a:xfrm>
            <a:off x="2809477" y="3005309"/>
            <a:ext cx="15351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5FFE342-77C2-4240-AA2D-85A8C2A26FB7}"/>
              </a:ext>
            </a:extLst>
          </p:cNvPr>
          <p:cNvCxnSpPr/>
          <p:nvPr/>
        </p:nvCxnSpPr>
        <p:spPr>
          <a:xfrm>
            <a:off x="2809477" y="3797586"/>
            <a:ext cx="15351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33220210-4262-418E-92D0-1B73C7EC2AD0}"/>
              </a:ext>
            </a:extLst>
          </p:cNvPr>
          <p:cNvSpPr/>
          <p:nvPr/>
        </p:nvSpPr>
        <p:spPr>
          <a:xfrm>
            <a:off x="4344661" y="1834564"/>
            <a:ext cx="4338642" cy="599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8F4E63-F741-49E9-AC01-0DA8913F6CD0}"/>
              </a:ext>
            </a:extLst>
          </p:cNvPr>
          <p:cNvSpPr/>
          <p:nvPr/>
        </p:nvSpPr>
        <p:spPr>
          <a:xfrm>
            <a:off x="4344661" y="2665773"/>
            <a:ext cx="4338642" cy="599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137F993-CA87-43D1-87B4-5833BFAB22B1}"/>
              </a:ext>
            </a:extLst>
          </p:cNvPr>
          <p:cNvSpPr/>
          <p:nvPr/>
        </p:nvSpPr>
        <p:spPr>
          <a:xfrm>
            <a:off x="4344660" y="5335516"/>
            <a:ext cx="4338643" cy="735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64FF230-16A5-4CA3-A395-5E4900067B5C}"/>
              </a:ext>
            </a:extLst>
          </p:cNvPr>
          <p:cNvCxnSpPr/>
          <p:nvPr/>
        </p:nvCxnSpPr>
        <p:spPr>
          <a:xfrm>
            <a:off x="2809476" y="4709532"/>
            <a:ext cx="15351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D9BFC97-54CF-4198-AB5B-5E982045C378}"/>
              </a:ext>
            </a:extLst>
          </p:cNvPr>
          <p:cNvCxnSpPr/>
          <p:nvPr/>
        </p:nvCxnSpPr>
        <p:spPr>
          <a:xfrm>
            <a:off x="2809476" y="5727055"/>
            <a:ext cx="15351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909B244C-78CF-4EA4-BC04-873BB2D24969}"/>
              </a:ext>
            </a:extLst>
          </p:cNvPr>
          <p:cNvSpPr/>
          <p:nvPr/>
        </p:nvSpPr>
        <p:spPr>
          <a:xfrm>
            <a:off x="4344660" y="3485894"/>
            <a:ext cx="4338643" cy="599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7F48FD-234D-4747-AF5A-FD5BFCE406AD}"/>
              </a:ext>
            </a:extLst>
          </p:cNvPr>
          <p:cNvSpPr/>
          <p:nvPr/>
        </p:nvSpPr>
        <p:spPr>
          <a:xfrm>
            <a:off x="4344660" y="4409628"/>
            <a:ext cx="4338643" cy="599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4DC03E-76B2-4686-A188-DDF697ADBE86}"/>
              </a:ext>
            </a:extLst>
          </p:cNvPr>
          <p:cNvSpPr txBox="1"/>
          <p:nvPr/>
        </p:nvSpPr>
        <p:spPr>
          <a:xfrm>
            <a:off x="5015765" y="1963679"/>
            <a:ext cx="28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Eigenvector decomposition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3029F7B-833A-4131-8576-FAAB90AE1C3E}"/>
              </a:ext>
            </a:extLst>
          </p:cNvPr>
          <p:cNvSpPr txBox="1"/>
          <p:nvPr/>
        </p:nvSpPr>
        <p:spPr>
          <a:xfrm>
            <a:off x="4670457" y="3462632"/>
            <a:ext cx="342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Fast algorithm: </a:t>
            </a:r>
          </a:p>
          <a:p>
            <a:pPr algn="ctr"/>
            <a:r>
              <a:rPr lang="en-US" altLang="zh-TW" dirty="0" err="1" smtClean="0"/>
              <a:t>Cholesky</a:t>
            </a:r>
            <a:r>
              <a:rPr lang="en-US" altLang="zh-TW" dirty="0" smtClean="0"/>
              <a:t>  decomposition, LU, etc…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A1F1115-CF0F-44F7-8072-B587FF097118}"/>
              </a:ext>
            </a:extLst>
          </p:cNvPr>
          <p:cNvSpPr txBox="1"/>
          <p:nvPr/>
        </p:nvSpPr>
        <p:spPr>
          <a:xfrm>
            <a:off x="4434918" y="4386366"/>
            <a:ext cx="405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Singular value decomposition</a:t>
            </a:r>
          </a:p>
          <a:p>
            <a:pPr algn="ctr"/>
            <a:r>
              <a:rPr lang="en-US" altLang="zh-TW" dirty="0" smtClean="0"/>
              <a:t>(SVD)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284EE20-345C-4EBD-8959-F35F2DC768CC}"/>
              </a:ext>
            </a:extLst>
          </p:cNvPr>
          <p:cNvSpPr txBox="1"/>
          <p:nvPr/>
        </p:nvSpPr>
        <p:spPr>
          <a:xfrm>
            <a:off x="4346325" y="5403889"/>
            <a:ext cx="405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Negative matrix decomposition</a:t>
            </a:r>
          </a:p>
          <a:p>
            <a:pPr algn="ctr"/>
            <a:r>
              <a:rPr lang="en-US" altLang="zh-TW" dirty="0" smtClean="0"/>
              <a:t>(NMD)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5593C0F-92F8-4475-82D7-AF7C5AA4CBE5}"/>
              </a:ext>
            </a:extLst>
          </p:cNvPr>
          <p:cNvSpPr txBox="1"/>
          <p:nvPr/>
        </p:nvSpPr>
        <p:spPr>
          <a:xfrm>
            <a:off x="4500889" y="2672955"/>
            <a:ext cx="390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Principle component analysis</a:t>
            </a:r>
          </a:p>
          <a:p>
            <a:pPr algn="ctr"/>
            <a:r>
              <a:rPr lang="en-US" altLang="zh-TW" dirty="0" smtClean="0"/>
              <a:t>(PCA)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121210" y="4471174"/>
                <a:ext cx="2721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l-GR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sSup>
                      <m:sSupPr>
                        <m:ctrl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,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210" y="4471174"/>
                <a:ext cx="2721001" cy="646331"/>
              </a:xfrm>
              <a:prstGeom prst="rect">
                <a:avLst/>
              </a:prstGeom>
              <a:blipFill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8859738" y="1788042"/>
                <a:ext cx="1928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𝑺𝑫</m:t>
                      </m:r>
                      <m:sSup>
                        <m:sSup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738" y="1788042"/>
                <a:ext cx="192822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9049778" y="5403889"/>
                <a:ext cx="21471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𝑾𝑯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78" y="5403889"/>
                <a:ext cx="2147191" cy="646331"/>
              </a:xfrm>
              <a:prstGeom prst="rect">
                <a:avLst/>
              </a:prstGeom>
              <a:blipFill>
                <a:blip r:embed="rId4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8844510" y="2571512"/>
                <a:ext cx="2129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𝑾𝑿</m:t>
                      </m:r>
                    </m:oMath>
                  </m:oMathPara>
                </a14:m>
                <a:endParaRPr lang="en-US" altLang="zh-TW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10" y="2571512"/>
                <a:ext cx="212955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798672" y="3516368"/>
                <a:ext cx="3457805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 smtClean="0"/>
                  <a:t>Cholesky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 </a:t>
                </a:r>
              </a:p>
              <a:p>
                <a:pPr algn="ctr"/>
                <a:r>
                  <a:rPr lang="en-US" altLang="zh-TW" b="1" dirty="0" smtClean="0"/>
                  <a:t>LU </a:t>
                </a:r>
                <a:r>
                  <a:rPr lang="en-US" altLang="zh-TW" b="1" dirty="0"/>
                  <a:t>: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zh-TW" altLang="en-US" dirty="0"/>
                  <a:t>  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672" y="3516368"/>
                <a:ext cx="3457805" cy="669992"/>
              </a:xfrm>
              <a:prstGeom prst="rect">
                <a:avLst/>
              </a:prstGeom>
              <a:blipFill>
                <a:blip r:embed="rId6"/>
                <a:stretch>
                  <a:fillRect l="-1056" t="-545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8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9760"/>
          </a:xfrm>
        </p:spPr>
        <p:txBody>
          <a:bodyPr/>
          <a:lstStyle/>
          <a:p>
            <a:pPr algn="ctr"/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977" y="993531"/>
            <a:ext cx="11799277" cy="5671038"/>
          </a:xfrm>
        </p:spPr>
        <p:txBody>
          <a:bodyPr>
            <a:normAutofit/>
          </a:bodyPr>
          <a:lstStyle/>
          <a:p>
            <a:r>
              <a:rPr lang="en-US" altLang="zh-TW" sz="2400" dirty="0" err="1" smtClean="0"/>
              <a:t>Kejun</a:t>
            </a:r>
            <a:r>
              <a:rPr lang="en-US" altLang="zh-TW" sz="2400" dirty="0" smtClean="0"/>
              <a:t> Huang, Nicholas </a:t>
            </a:r>
            <a:r>
              <a:rPr lang="en-US" altLang="zh-TW" sz="2400" dirty="0" err="1" smtClean="0"/>
              <a:t>D.Sidiropoulos</a:t>
            </a:r>
            <a:r>
              <a:rPr lang="en-US" altLang="zh-TW" sz="2400" dirty="0" smtClean="0"/>
              <a:t>, and </a:t>
            </a:r>
            <a:r>
              <a:rPr lang="en-US" altLang="zh-TW" sz="2400" dirty="0" err="1" smtClean="0"/>
              <a:t>Ananthram</a:t>
            </a:r>
            <a:r>
              <a:rPr lang="en-US" altLang="zh-TW" sz="2400" dirty="0" smtClean="0"/>
              <a:t> Swami, “Non-negative matrix 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factorization revisited: unique and algorithm for symmetry decomposition,” </a:t>
            </a:r>
            <a:r>
              <a:rPr lang="en-US" altLang="zh-TW" sz="2400" i="1" dirty="0" smtClean="0"/>
              <a:t>IEEE Trans. </a:t>
            </a:r>
            <a:r>
              <a:rPr lang="en-US" altLang="zh-TW" sz="2400" i="1" dirty="0"/>
              <a:t>o</a:t>
            </a:r>
            <a:r>
              <a:rPr lang="en-US" altLang="zh-TW" sz="2400" i="1" dirty="0" smtClean="0"/>
              <a:t>n 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en-US" altLang="zh-TW" sz="2400" i="1" dirty="0" smtClean="0"/>
              <a:t>Signal Proc. </a:t>
            </a:r>
            <a:r>
              <a:rPr lang="en-US" altLang="zh-TW" sz="2400" dirty="0" smtClean="0"/>
              <a:t>vol.62, issue 1, pp.211-224, Oct, 2013. </a:t>
            </a:r>
          </a:p>
          <a:p>
            <a:r>
              <a:rPr lang="en-US" altLang="zh-TW" sz="2400" dirty="0" smtClean="0"/>
              <a:t>Slim ESSID &amp; Alexey OZEROV, “NMF tutorial,” </a:t>
            </a:r>
            <a:r>
              <a:rPr lang="en-US" altLang="zh-TW" sz="2400" i="1" dirty="0" smtClean="0"/>
              <a:t>Telecom. </a:t>
            </a:r>
            <a:r>
              <a:rPr lang="en-US" altLang="zh-TW" sz="2400" i="1" dirty="0" err="1" smtClean="0"/>
              <a:t>ParisTech</a:t>
            </a:r>
            <a:r>
              <a:rPr lang="en-US" altLang="zh-TW" sz="2400" dirty="0" smtClean="0"/>
              <a:t>, July, 2014.</a:t>
            </a:r>
          </a:p>
          <a:p>
            <a:r>
              <a:rPr lang="en-US" altLang="zh-TW" sz="2400" dirty="0"/>
              <a:t>Jimmy </a:t>
            </a:r>
            <a:r>
              <a:rPr lang="en-US" altLang="zh-TW" sz="2400" dirty="0" err="1"/>
              <a:t>Lude˜na-Choez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Ascensi´on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Gallardo-</a:t>
            </a:r>
            <a:r>
              <a:rPr lang="en-US" altLang="zh-TW" sz="2400" dirty="0" err="1" smtClean="0"/>
              <a:t>Antol´ın</a:t>
            </a:r>
            <a:r>
              <a:rPr lang="en-US" altLang="zh-TW" sz="2400" dirty="0" smtClean="0"/>
              <a:t>, “Speech </a:t>
            </a:r>
            <a:r>
              <a:rPr lang="en-US" altLang="zh-TW" sz="2400" dirty="0" err="1" smtClean="0"/>
              <a:t>denoising</a:t>
            </a:r>
            <a:r>
              <a:rPr lang="en-US" altLang="zh-TW" sz="2400" dirty="0" smtClean="0"/>
              <a:t> using non-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negative matrix factorization with </a:t>
            </a:r>
            <a:r>
              <a:rPr lang="en-US" altLang="zh-TW" sz="2400" dirty="0" err="1" smtClean="0"/>
              <a:t>kullback-leibler</a:t>
            </a:r>
            <a:r>
              <a:rPr lang="en-US" altLang="zh-TW" sz="2400" dirty="0" smtClean="0"/>
              <a:t> divergence and sparseness constraints,” 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en-US" altLang="zh-TW" sz="2400" i="1" dirty="0" smtClean="0"/>
              <a:t>Comm. in Computer and Information Science. </a:t>
            </a:r>
            <a:r>
              <a:rPr lang="en-US" altLang="zh-TW" sz="2400" dirty="0" smtClean="0"/>
              <a:t>Pp.207-216, Nov. 2012.</a:t>
            </a:r>
          </a:p>
          <a:p>
            <a:r>
              <a:rPr lang="en-US" altLang="zh-TW" sz="2400" dirty="0" smtClean="0"/>
              <a:t>Daniel </a:t>
            </a:r>
            <a:r>
              <a:rPr lang="en-US" altLang="zh-TW" sz="2400" dirty="0" err="1" smtClean="0"/>
              <a:t>D.Lee</a:t>
            </a:r>
            <a:r>
              <a:rPr lang="en-US" altLang="zh-TW" sz="2400" dirty="0" smtClean="0"/>
              <a:t>, and </a:t>
            </a:r>
            <a:r>
              <a:rPr lang="en-US" altLang="zh-TW" sz="2400" dirty="0" err="1" smtClean="0"/>
              <a:t>H.Sebastian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Seung</a:t>
            </a:r>
            <a:r>
              <a:rPr lang="en-US" altLang="zh-TW" sz="2400" dirty="0" smtClean="0"/>
              <a:t>, “Algorithm for non-negative matrix factorization,” 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en-US" altLang="zh-TW" sz="2400" i="1" dirty="0" smtClean="0"/>
              <a:t>NIPS</a:t>
            </a:r>
            <a:r>
              <a:rPr lang="en-US" altLang="zh-TW" sz="2400" dirty="0" smtClean="0"/>
              <a:t>, 2000</a:t>
            </a:r>
          </a:p>
          <a:p>
            <a:r>
              <a:rPr lang="en-US" altLang="zh-TW" sz="2400" dirty="0" smtClean="0"/>
              <a:t>Tommy Huang, 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機器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統計學習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主成分分析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(Principal Component Analysis, PCA)</a:t>
            </a:r>
          </a:p>
          <a:p>
            <a:pPr marL="0" indent="0">
              <a:buNone/>
            </a:pPr>
            <a:r>
              <a:rPr lang="en-US" altLang="zh-TW" sz="2400" dirty="0" smtClean="0"/>
              <a:t>    ,” </a:t>
            </a:r>
            <a:r>
              <a:rPr lang="en-US" altLang="zh-TW" sz="2400" i="1" dirty="0" smtClean="0"/>
              <a:t>Medium,</a:t>
            </a:r>
            <a:r>
              <a:rPr lang="en-US" altLang="zh-TW" sz="2400" dirty="0" smtClean="0"/>
              <a:t> Apr, 2018.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195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457" y="-94049"/>
            <a:ext cx="10515600" cy="821837"/>
          </a:xfrm>
        </p:spPr>
        <p:txBody>
          <a:bodyPr/>
          <a:lstStyle/>
          <a:p>
            <a:pPr algn="ctr"/>
            <a:r>
              <a:rPr lang="en-US" altLang="zh-TW" dirty="0"/>
              <a:t>Matrix Factorization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5315" y="685800"/>
            <a:ext cx="11561885" cy="5952392"/>
          </a:xfrm>
        </p:spPr>
        <p:txBody>
          <a:bodyPr/>
          <a:lstStyle/>
          <a:p>
            <a:r>
              <a:rPr lang="en-US" altLang="zh-TW" dirty="0" smtClean="0"/>
              <a:t>Irreducible matrix  &amp;  reducible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30016" y="1057516"/>
                <a:ext cx="10128738" cy="214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Thm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1&gt;: Reducible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b="1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000" dirty="0" smtClean="0">
                    <a:solidFill>
                      <a:srgbClr val="FF0000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</a:rPr>
                  <a:t>, 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s.t.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e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e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m:rPr>
                            <m:nor/>
                          </m:rPr>
                          <a:rPr lang="zh-TW" altLang="en-US" sz="20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)×(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TW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000" dirty="0" smtClean="0">
                    <a:solidFill>
                      <a:srgbClr val="FF0000"/>
                    </a:solidFill>
                  </a:rPr>
                  <a:t>	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b="1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is a reducible matrix</a:t>
                </a:r>
              </a:p>
              <a:p>
                <a:endParaRPr lang="en-US" altLang="zh-TW" sz="20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Thm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2&gt;: Strongly connected graph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b="1" i="1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is a irreducible matrix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iff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its directed graph is strongly connected graph.</a:t>
                </a:r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6" y="1057516"/>
                <a:ext cx="10128738" cy="2144433"/>
              </a:xfrm>
              <a:prstGeom prst="rect">
                <a:avLst/>
              </a:prstGeom>
              <a:blipFill>
                <a:blip r:embed="rId2"/>
                <a:stretch>
                  <a:fillRect l="-542" t="-1420" b="-4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1575479" y="5003911"/>
            <a:ext cx="2036886" cy="1551185"/>
            <a:chOff x="9832730" y="2093883"/>
            <a:chExt cx="2036886" cy="1551185"/>
          </a:xfrm>
        </p:grpSpPr>
        <p:sp>
          <p:nvSpPr>
            <p:cNvPr id="6" name="橢圓 5"/>
            <p:cNvSpPr/>
            <p:nvPr/>
          </p:nvSpPr>
          <p:spPr>
            <a:xfrm>
              <a:off x="11394831" y="2093884"/>
              <a:ext cx="474785" cy="47478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9832730" y="2093883"/>
              <a:ext cx="474785" cy="47478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0697307" y="3170283"/>
              <a:ext cx="474785" cy="47478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>
              <a:stCxn id="7" idx="6"/>
              <a:endCxn id="6" idx="2"/>
            </p:cNvCxnSpPr>
            <p:nvPr/>
          </p:nvCxnSpPr>
          <p:spPr>
            <a:xfrm>
              <a:off x="10307515" y="2331276"/>
              <a:ext cx="108731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>
              <a:endCxn id="8" idx="7"/>
            </p:cNvCxnSpPr>
            <p:nvPr/>
          </p:nvCxnSpPr>
          <p:spPr>
            <a:xfrm flipH="1">
              <a:off x="11102561" y="2565585"/>
              <a:ext cx="465185" cy="6742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endCxn id="7" idx="5"/>
            </p:cNvCxnSpPr>
            <p:nvPr/>
          </p:nvCxnSpPr>
          <p:spPr>
            <a:xfrm flipH="1" flipV="1">
              <a:off x="10237984" y="2499137"/>
              <a:ext cx="519000" cy="8006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9883736" y="209388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1</a:t>
              </a:r>
              <a:endParaRPr lang="zh-TW" altLang="en-US" sz="2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1478452" y="2103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0794459" y="317028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3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330985" y="4775955"/>
                <a:ext cx="565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85" y="4775955"/>
                <a:ext cx="5656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074304" y="5694909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04" y="5694909"/>
                <a:ext cx="5709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43544" y="5766417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44" y="5766417"/>
                <a:ext cx="5709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241261" y="3378842"/>
                <a:ext cx="3959880" cy="124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1" i="1" dirty="0" smtClean="0">
                        <a:solidFill>
                          <a:schemeClr val="tx1"/>
                        </a:solidFill>
                      </a:rPr>
                      <m:t>A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  -----   irreducible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61" y="3378842"/>
                <a:ext cx="3959880" cy="1249701"/>
              </a:xfrm>
              <a:prstGeom prst="rect">
                <a:avLst/>
              </a:prstGeom>
              <a:blipFill>
                <a:blip r:embed="rId6"/>
                <a:stretch>
                  <a:fillRect r="-616" b="-68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6863973" y="5137567"/>
            <a:ext cx="474785" cy="4747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914979" y="51375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21" name="橢圓 20"/>
          <p:cNvSpPr/>
          <p:nvPr/>
        </p:nvSpPr>
        <p:spPr>
          <a:xfrm>
            <a:off x="7760770" y="5126832"/>
            <a:ext cx="474785" cy="4747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7811776" y="51268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7260295" y="5913198"/>
            <a:ext cx="474785" cy="4747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311301" y="5913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8641942" y="5113712"/>
            <a:ext cx="474785" cy="4747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8692948" y="51137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27" name="橢圓 26"/>
          <p:cNvSpPr/>
          <p:nvPr/>
        </p:nvSpPr>
        <p:spPr>
          <a:xfrm>
            <a:off x="8641942" y="6037042"/>
            <a:ext cx="474785" cy="4747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8692948" y="60370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29" name="直線單箭頭接點 28"/>
          <p:cNvCxnSpPr>
            <a:endCxn id="21" idx="2"/>
          </p:cNvCxnSpPr>
          <p:nvPr/>
        </p:nvCxnSpPr>
        <p:spPr>
          <a:xfrm flipV="1">
            <a:off x="7354383" y="5364225"/>
            <a:ext cx="406387" cy="8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7104772" y="5621206"/>
            <a:ext cx="233986" cy="318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22" idx="2"/>
            <a:endCxn id="23" idx="7"/>
          </p:cNvCxnSpPr>
          <p:nvPr/>
        </p:nvCxnSpPr>
        <p:spPr>
          <a:xfrm flipH="1">
            <a:off x="7665549" y="5588497"/>
            <a:ext cx="316306" cy="394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8235555" y="5372788"/>
            <a:ext cx="4124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8783324" y="5575377"/>
            <a:ext cx="11933" cy="498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9006993" y="5551627"/>
            <a:ext cx="0" cy="522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7748729" y="5676969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29" y="5676969"/>
                <a:ext cx="5709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288520" y="4960621"/>
                <a:ext cx="565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20" y="4960621"/>
                <a:ext cx="5656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670255" y="5670282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55" y="5670282"/>
                <a:ext cx="5709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8178198" y="4941103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198" y="4941103"/>
                <a:ext cx="5709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8310398" y="5586627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398" y="5586627"/>
                <a:ext cx="5709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8952608" y="5588550"/>
                <a:ext cx="570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608" y="5588550"/>
                <a:ext cx="5709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319948" y="3201950"/>
                <a:ext cx="4858352" cy="171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1" i="1" dirty="0" smtClean="0">
                        <a:solidFill>
                          <a:schemeClr val="tx1"/>
                        </a:solidFill>
                      </a:rPr>
                      <m:t>A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----- reducible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48" y="3201950"/>
                <a:ext cx="4858352" cy="1717906"/>
              </a:xfrm>
              <a:prstGeom prst="rect">
                <a:avLst/>
              </a:prstGeom>
              <a:blipFill>
                <a:blip r:embed="rId13"/>
                <a:stretch>
                  <a:fillRect b="-46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/>
          <p:cNvSpPr txBox="1"/>
          <p:nvPr/>
        </p:nvSpPr>
        <p:spPr>
          <a:xfrm>
            <a:off x="3735947" y="5465576"/>
            <a:ext cx="206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Strongly connected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9759874" y="5492303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Weakly connected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6563457" y="4928825"/>
            <a:ext cx="1900204" cy="1516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8402834" y="4941102"/>
            <a:ext cx="1048129" cy="172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848457" y="3210918"/>
            <a:ext cx="4818184" cy="345374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6008426" y="3201949"/>
            <a:ext cx="5690227" cy="345374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69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B96354-3B57-4D36-A3F5-A53EFB64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700277"/>
          </a:xfrm>
        </p:spPr>
        <p:txBody>
          <a:bodyPr/>
          <a:lstStyle/>
          <a:p>
            <a:pPr algn="ctr"/>
            <a:r>
              <a:rPr lang="en-US" altLang="zh-TW" dirty="0"/>
              <a:t>Matrix Factorization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0C03F8-94EA-4661-849C-22C32EF6E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72663"/>
                <a:ext cx="11728938" cy="5262562"/>
              </a:xfrm>
            </p:spPr>
            <p:txBody>
              <a:bodyPr/>
              <a:lstStyle/>
              <a:p>
                <a:r>
                  <a:rPr lang="en-US" altLang="zh-TW" dirty="0">
                    <a:latin typeface="Cambria Math" panose="02040503050406030204" pitchFamily="18" charset="0"/>
                  </a:rPr>
                  <a:t>Perron-</a:t>
                </a:r>
                <a:r>
                  <a:rPr lang="en-US" altLang="zh-TW" dirty="0" err="1">
                    <a:latin typeface="Cambria Math" panose="02040503050406030204" pitchFamily="18" charset="0"/>
                  </a:rPr>
                  <a:t>Frobenius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 Theorem : </a:t>
                </a:r>
              </a:p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TW" dirty="0"/>
                  <a:t>with the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 is a non-negative matrix if</a:t>
                </a:r>
              </a:p>
              <a:p>
                <a:pPr lvl="1"/>
                <a:r>
                  <a:rPr lang="en-US" altLang="zh-TW" sz="2800" dirty="0"/>
                  <a:t>Irreducible </a:t>
                </a:r>
                <a:r>
                  <a:rPr lang="en-US" altLang="zh-TW" sz="2800" dirty="0" smtClean="0"/>
                  <a:t>matrix </a:t>
                </a:r>
                <a:endParaRPr lang="en-US" altLang="zh-TW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 ;  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2800" dirty="0"/>
              </a:p>
              <a:p>
                <a:pPr lvl="1"/>
                <a:r>
                  <a:rPr lang="en-US" altLang="zh-TW" sz="2800" dirty="0"/>
                  <a:t>Radius of spectrum :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dirty="0"/>
                  <a:t>, </a:t>
                </a:r>
                <a:r>
                  <a:rPr lang="en-US" altLang="zh-TW" sz="2800" dirty="0" err="1"/>
                  <a:t>s.t.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TW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sz="2800" dirty="0"/>
              </a:p>
              <a:p>
                <a:pPr lvl="1"/>
                <a:r>
                  <a:rPr lang="en-US" altLang="zh-TW" sz="2800" dirty="0"/>
                  <a:t>Eigenvector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corresponding to its eigenvalue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800" dirty="0"/>
                  <a:t> is a non-negative vector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0C03F8-94EA-4661-849C-22C32EF6E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72663"/>
                <a:ext cx="11728938" cy="5262562"/>
              </a:xfrm>
              <a:blipFill>
                <a:blip r:embed="rId2"/>
                <a:stretch>
                  <a:fillRect l="-936" t="-2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85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8E0798-5402-4D48-8F9A-C93E5039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73"/>
            <a:ext cx="10515600" cy="883381"/>
          </a:xfrm>
        </p:spPr>
        <p:txBody>
          <a:bodyPr/>
          <a:lstStyle/>
          <a:p>
            <a:pPr algn="ctr"/>
            <a:r>
              <a:rPr lang="en-US" altLang="zh-TW" dirty="0" smtClean="0"/>
              <a:t>Matrix Factorization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8684324-2AEE-4D8C-B67D-240A6EB710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469" y="1028700"/>
                <a:ext cx="11843239" cy="51482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Data matrix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each column vector represents each data.</a:t>
                </a:r>
              </a:p>
              <a:p>
                <a:r>
                  <a:rPr lang="en-US" altLang="zh-TW" sz="2400" dirty="0" smtClean="0"/>
                  <a:t>Basis (Dictionary, Patterns)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each column vector represents a basis.</a:t>
                </a:r>
              </a:p>
              <a:p>
                <a:r>
                  <a:rPr lang="en-US" altLang="zh-TW" sz="2400" dirty="0" err="1" smtClean="0"/>
                  <a:t>Regressors</a:t>
                </a:r>
                <a:r>
                  <a:rPr lang="en-US" altLang="zh-TW" sz="2400" dirty="0" smtClean="0"/>
                  <a:t> (activation coefficients)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:r>
                  <a:rPr lang="en-US" altLang="zh-TW" sz="2400" dirty="0" smtClean="0"/>
                  <a:t>each column vector  represents the coefficients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8684324-2AEE-4D8C-B67D-240A6EB71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69" y="1028700"/>
                <a:ext cx="11843239" cy="5148263"/>
              </a:xfrm>
              <a:blipFill>
                <a:blip r:embed="rId2"/>
                <a:stretch>
                  <a:fillRect l="-721" t="-1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85D86268-0C17-42CE-926F-8BED3D47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64" y="2850051"/>
            <a:ext cx="6961813" cy="38010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03057" y="2763531"/>
            <a:ext cx="6961813" cy="3974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91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4590"/>
          </a:xfrm>
        </p:spPr>
        <p:txBody>
          <a:bodyPr/>
          <a:lstStyle/>
          <a:p>
            <a:pPr algn="ctr"/>
            <a:r>
              <a:rPr lang="en-US" altLang="zh-TW" dirty="0"/>
              <a:t>Matrix Factorization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1015" y="874590"/>
                <a:ext cx="11728939" cy="5842733"/>
              </a:xfrm>
            </p:spPr>
            <p:txBody>
              <a:bodyPr/>
              <a:lstStyle/>
              <a:p>
                <a:r>
                  <a:rPr lang="en-US" altLang="zh-TW" dirty="0" smtClean="0"/>
                  <a:t>How to choose the dimension K 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015" y="874590"/>
                <a:ext cx="11728939" cy="5842733"/>
              </a:xfrm>
              <a:blipFill>
                <a:blip r:embed="rId2"/>
                <a:stretch>
                  <a:fillRect l="-936" t="-16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2" y="1564542"/>
            <a:ext cx="7822377" cy="4961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31073" y="1998180"/>
                <a:ext cx="34018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Data fitting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A great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leads to a better data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approximation.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073" y="1998180"/>
                <a:ext cx="3401829" cy="923330"/>
              </a:xfrm>
              <a:prstGeom prst="rect">
                <a:avLst/>
              </a:prstGeom>
              <a:blipFill>
                <a:blip r:embed="rId4"/>
                <a:stretch>
                  <a:fillRect l="-1075" t="-3974" r="-1075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449885" y="4045101"/>
                <a:ext cx="374211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Model complexity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A smaller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TW" dirty="0" smtClean="0"/>
                  <a:t> leads to a less complex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model (easier to estimate,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less parameters to transmit)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885" y="4045101"/>
                <a:ext cx="3742115" cy="1200329"/>
              </a:xfrm>
              <a:prstGeom prst="rect">
                <a:avLst/>
              </a:prstGeom>
              <a:blipFill>
                <a:blip r:embed="rId5"/>
                <a:stretch>
                  <a:fillRect l="-977" t="-3061" r="-651" b="-76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55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1357"/>
            <a:ext cx="10515600" cy="988890"/>
          </a:xfrm>
        </p:spPr>
        <p:txBody>
          <a:bodyPr/>
          <a:lstStyle/>
          <a:p>
            <a:pPr algn="ctr"/>
            <a:r>
              <a:rPr lang="en-US" altLang="zh-TW" dirty="0"/>
              <a:t>Matrix Factorization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408" y="1178169"/>
            <a:ext cx="11324492" cy="5416062"/>
          </a:xfrm>
        </p:spPr>
        <p:txBody>
          <a:bodyPr/>
          <a:lstStyle/>
          <a:p>
            <a:r>
              <a:rPr lang="en-US" altLang="zh-TW" dirty="0" smtClean="0"/>
              <a:t>Why do we use non-negative decomposition for optimized problem ?</a:t>
            </a:r>
          </a:p>
          <a:p>
            <a:r>
              <a:rPr lang="en-US" altLang="zh-TW" dirty="0" smtClean="0"/>
              <a:t>Data is often non-negative by nature</a:t>
            </a:r>
          </a:p>
          <a:p>
            <a:pPr lvl="1"/>
            <a:r>
              <a:rPr lang="en-US" altLang="zh-TW" dirty="0" smtClean="0"/>
              <a:t>Pixel intensities</a:t>
            </a:r>
          </a:p>
          <a:p>
            <a:pPr lvl="1"/>
            <a:r>
              <a:rPr lang="en-US" altLang="zh-TW" dirty="0" smtClean="0"/>
              <a:t>Amplitude spectra</a:t>
            </a:r>
          </a:p>
          <a:p>
            <a:pPr lvl="1"/>
            <a:r>
              <a:rPr lang="en-US" altLang="zh-TW" dirty="0" smtClean="0"/>
              <a:t>Occurrence counts</a:t>
            </a:r>
          </a:p>
          <a:p>
            <a:pPr lvl="1"/>
            <a:r>
              <a:rPr lang="en-US" altLang="zh-TW" dirty="0" smtClean="0"/>
              <a:t>Energy consumption</a:t>
            </a:r>
          </a:p>
          <a:p>
            <a:pPr lvl="1"/>
            <a:r>
              <a:rPr lang="en-US" altLang="zh-TW" dirty="0" smtClean="0"/>
              <a:t>Users scores</a:t>
            </a:r>
          </a:p>
          <a:p>
            <a:pPr lvl="1"/>
            <a:r>
              <a:rPr lang="en-US" altLang="zh-TW" dirty="0" smtClean="0"/>
              <a:t>Stock market values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220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650"/>
          </a:xfrm>
        </p:spPr>
        <p:txBody>
          <a:bodyPr/>
          <a:lstStyle/>
          <a:p>
            <a:pPr algn="ctr"/>
            <a:r>
              <a:rPr lang="en-US" altLang="zh-TW" dirty="0" smtClean="0"/>
              <a:t>Non-negative matrix decomposition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191" y="904672"/>
            <a:ext cx="11110609" cy="5272291"/>
          </a:xfrm>
        </p:spPr>
        <p:txBody>
          <a:bodyPr/>
          <a:lstStyle/>
          <a:p>
            <a:r>
              <a:rPr lang="en-US" altLang="zh-TW" dirty="0" smtClean="0"/>
              <a:t>Optimized problem for NMD 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80" y="1776203"/>
            <a:ext cx="8988571" cy="4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967"/>
          </a:xfrm>
        </p:spPr>
        <p:txBody>
          <a:bodyPr/>
          <a:lstStyle/>
          <a:p>
            <a:pPr algn="ctr"/>
            <a:r>
              <a:rPr lang="en-US" altLang="zh-TW" dirty="0"/>
              <a:t>Non-negative matrix decomposition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51691" y="967154"/>
                <a:ext cx="11684977" cy="5600700"/>
              </a:xfrm>
            </p:spPr>
            <p:txBody>
              <a:bodyPr/>
              <a:lstStyle/>
              <a:p>
                <a:r>
                  <a:rPr lang="en-US" altLang="zh-TW" dirty="0" smtClean="0"/>
                  <a:t>Criteria: Similarity between true data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TW" dirty="0" smtClean="0"/>
                  <a:t> and estimated data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𝑾𝑯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𝑾𝑯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where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𝑾𝑯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1" i="1">
                                            <a:latin typeface="Cambria Math" panose="02040503050406030204" pitchFamily="18" charset="0"/>
                                          </a:rPr>
                                          <m:t>𝑾𝑯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scalar divergence which satisfies the following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rule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TW" dirty="0" smtClean="0"/>
                  <a:t> is continuous over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if  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691" y="967154"/>
                <a:ext cx="11684977" cy="5600700"/>
              </a:xfrm>
              <a:blipFill>
                <a:blip r:embed="rId2"/>
                <a:stretch>
                  <a:fillRect l="-939" t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57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2655</Words>
  <Application>Microsoft Office PowerPoint</Application>
  <PresentationFormat>寬螢幕</PresentationFormat>
  <Paragraphs>203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Calibri Light</vt:lpstr>
      <vt:lpstr>Cambria Math</vt:lpstr>
      <vt:lpstr>Office 佈景主題</vt:lpstr>
      <vt:lpstr>Matrix Factorization</vt:lpstr>
      <vt:lpstr>Pipeline</vt:lpstr>
      <vt:lpstr>Matrix Factorization</vt:lpstr>
      <vt:lpstr>Matrix Factorization</vt:lpstr>
      <vt:lpstr>Matrix Factorization</vt:lpstr>
      <vt:lpstr>Matrix Factorization</vt:lpstr>
      <vt:lpstr>Matrix Factorization</vt:lpstr>
      <vt:lpstr>Non-negative matrix decomposition</vt:lpstr>
      <vt:lpstr>Non-negative matrix decomposition</vt:lpstr>
      <vt:lpstr>Non-negative matrix decomposition</vt:lpstr>
      <vt:lpstr>Non-negative matrix decomposition</vt:lpstr>
      <vt:lpstr>Non-negative matrix decomposition</vt:lpstr>
      <vt:lpstr>PCA vs NMD</vt:lpstr>
      <vt:lpstr>PCA vs NMD</vt:lpstr>
      <vt:lpstr>Application</vt:lpstr>
      <vt:lpstr>Application</vt:lpstr>
      <vt:lpstr>Application</vt:lpstr>
      <vt:lpstr>Application</vt:lpstr>
      <vt:lpstr>Application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德晏 盧</dc:creator>
  <cp:lastModifiedBy>盧德晏</cp:lastModifiedBy>
  <cp:revision>123</cp:revision>
  <dcterms:created xsi:type="dcterms:W3CDTF">2022-12-30T05:04:24Z</dcterms:created>
  <dcterms:modified xsi:type="dcterms:W3CDTF">2023-01-03T21:53:41Z</dcterms:modified>
</cp:coreProperties>
</file>